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8" r:id="rId4"/>
    <p:sldId id="260" r:id="rId5"/>
    <p:sldId id="274" r:id="rId6"/>
    <p:sldId id="264" r:id="rId7"/>
    <p:sldId id="261" r:id="rId8"/>
    <p:sldId id="265" r:id="rId9"/>
    <p:sldId id="266" r:id="rId10"/>
    <p:sldId id="268" r:id="rId11"/>
    <p:sldId id="271" r:id="rId12"/>
    <p:sldId id="272" r:id="rId13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635"/>
    <a:srgbClr val="F68D36"/>
    <a:srgbClr val="FA9F44"/>
    <a:srgbClr val="F59637"/>
    <a:srgbClr val="CCFFCC"/>
    <a:srgbClr val="FFCC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5" autoAdjust="0"/>
    <p:restoredTop sz="94660"/>
  </p:normalViewPr>
  <p:slideViewPr>
    <p:cSldViewPr>
      <p:cViewPr>
        <p:scale>
          <a:sx n="100" d="100"/>
          <a:sy n="100" d="100"/>
        </p:scale>
        <p:origin x="-28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3CC9F1F-AE4C-4D58-BFAB-031545069CB0}" type="datetimeFigureOut">
              <a:rPr lang="ru-RU"/>
              <a:pPr>
                <a:defRPr/>
              </a:pPr>
              <a:t>27.02.2013</a:t>
            </a:fld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2DAF212-DB54-4000-9AE9-B461A518BE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18797-9D71-48B9-93DB-4E7FB0F04C42}" type="slidenum">
              <a:rPr lang="ru-RU"/>
              <a:pPr/>
              <a:t>5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484D-E696-431F-A4B4-5395721CD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1142984"/>
            <a:ext cx="3143272" cy="2643206"/>
          </a:xfrm>
          <a:prstGeom prst="flowChartAlternateProcess">
            <a:avLst/>
          </a:prstGeom>
          <a:solidFill>
            <a:srgbClr val="B9CDE5">
              <a:alpha val="29804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>
            <a:lvl1pPr>
              <a:defRPr sz="1800" b="0">
                <a:solidFill>
                  <a:schemeClr val="accent5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1"/>
          </p:nvPr>
        </p:nvSpPr>
        <p:spPr>
          <a:xfrm>
            <a:off x="428596" y="1214422"/>
            <a:ext cx="1928826" cy="338554"/>
          </a:xfrm>
          <a:prstGeom prst="flowChartProcess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lang="ru-RU" sz="1600" b="1" kern="0" cap="all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67575" y="6429375"/>
            <a:ext cx="59055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375033B8-AF62-4FFC-B81F-C2704CEBB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A0065-CF04-42BD-8161-E431C1BD2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5B05FC-7E82-4B21-989E-8C0DFAB9F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A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sh.gif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34925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4876800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</a:rPr>
              <a:t>«Обучение в сотрудничестве»</a:t>
            </a:r>
          </a:p>
        </p:txBody>
      </p:sp>
      <p:sp>
        <p:nvSpPr>
          <p:cNvPr id="6147" name="Подзаголовок 7"/>
          <p:cNvSpPr>
            <a:spLocks noGrp="1"/>
          </p:cNvSpPr>
          <p:nvPr>
            <p:ph type="subTitle" idx="1"/>
          </p:nvPr>
        </p:nvSpPr>
        <p:spPr bwMode="auto">
          <a:xfrm>
            <a:off x="990600" y="838200"/>
            <a:ext cx="80010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Коммуникативная деятельность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обучении</a:t>
            </a: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86000"/>
            <a:ext cx="27432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36776">
            <a:off x="453453" y="2487664"/>
            <a:ext cx="2510273" cy="197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93925">
            <a:off x="6390879" y="2684069"/>
            <a:ext cx="2421719" cy="178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90600" y="1752600"/>
            <a:ext cx="7823200" cy="4845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</a:rPr>
              <a:t> обучение учащихся умениям работать в группах, советоваться с товарищами, не нарушая общей рабочей тишины на уроке, умение распределить задания между членами группы таким образом, чтобы был учтён темп работы и возможности каждого </a:t>
            </a:r>
          </a:p>
          <a:p>
            <a:pPr algn="l">
              <a:lnSpc>
                <a:spcPct val="9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</a:rPr>
              <a:t> воспитание у учащихся самостоятельности, активности, умения сотрудничать с другими при выполнении общего дела, формирование социальных качеств личности</a:t>
            </a:r>
          </a:p>
          <a:p>
            <a:pPr algn="l">
              <a:lnSpc>
                <a:spcPct val="90000"/>
              </a:lnSpc>
            </a:pPr>
            <a:endParaRPr lang="ru-RU" sz="2800" smtClean="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914400" y="990600"/>
            <a:ext cx="8001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 dirty="0">
                <a:solidFill>
                  <a:srgbClr val="FA9F44"/>
                </a:solidFill>
              </a:rPr>
              <a:t>Метод «Ажурная пила» - </a:t>
            </a:r>
            <a:r>
              <a:rPr lang="en-US" sz="3000" b="1" dirty="0">
                <a:solidFill>
                  <a:srgbClr val="FA9F44"/>
                </a:solidFill>
              </a:rPr>
              <a:t>Jigsaw</a:t>
            </a:r>
            <a:endParaRPr lang="ru-RU" sz="3000" b="1" dirty="0">
              <a:solidFill>
                <a:srgbClr val="FA9F4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77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3200" b="1" dirty="0" smtClean="0">
                <a:solidFill>
                  <a:srgbClr val="FA9F44"/>
                </a:solidFill>
                <a:latin typeface="Times New Roman" pitchFamily="18" charset="0"/>
              </a:rPr>
              <a:t>Особенности метода</a:t>
            </a:r>
            <a:r>
              <a:rPr lang="ru-RU" sz="3200" dirty="0" smtClean="0">
                <a:solidFill>
                  <a:srgbClr val="FA9F44"/>
                </a:solidFill>
                <a:latin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A9F44"/>
                </a:solidFill>
                <a:latin typeface="Times New Roman" pitchFamily="18" charset="0"/>
              </a:rPr>
              <a:t>«Ажурная пила»</a:t>
            </a:r>
            <a:r>
              <a:rPr lang="ru-RU" dirty="0" smtClean="0">
                <a:solidFill>
                  <a:srgbClr val="FA9F44"/>
                </a:solidFill>
              </a:rPr>
              <a:t>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90600" y="2057400"/>
            <a:ext cx="80010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4000"/>
              </a:lnSpc>
              <a:spcBef>
                <a:spcPct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</a:rPr>
              <a:t>форма работы на уроке – работа в группах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</a:rPr>
              <a:t>одинаковых по количественному составу </a:t>
            </a:r>
          </a:p>
          <a:p>
            <a:pPr>
              <a:lnSpc>
                <a:spcPct val="114000"/>
              </a:lnSpc>
              <a:spcBef>
                <a:spcPct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</a:rPr>
              <a:t>групповая познавательная деятельность учащихся на уроке – дифференцированная</a:t>
            </a:r>
          </a:p>
          <a:p>
            <a:pPr>
              <a:lnSpc>
                <a:spcPct val="114000"/>
              </a:lnSpc>
              <a:spcBef>
                <a:spcPct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</a:rPr>
              <a:t>внутригрупповое обсуждение содержания задания и совместное усвоение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14400"/>
            <a:ext cx="8077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3200" b="1" dirty="0" smtClean="0">
                <a:solidFill>
                  <a:srgbClr val="FA9F44"/>
                </a:solidFill>
                <a:latin typeface="Times New Roman" pitchFamily="18" charset="0"/>
              </a:rPr>
              <a:t>Организация урока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14400" y="1905000"/>
            <a:ext cx="80772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</a:rPr>
              <a:t>изучение и усвоение данного материала в группе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</a:rPr>
              <a:t>«встреча экспертов» - каждый член группы является экспертом по своему вопросу, так эксперты обмениваются изученной информацией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</a:rPr>
              <a:t>контроль усвоенного материала каждым учеником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</a:rPr>
              <a:t> и учителем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</a:rPr>
              <a:t>, который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</a:rPr>
              <a:t>опрашивает учащихся по любому вопросу</a:t>
            </a:r>
          </a:p>
        </p:txBody>
      </p:sp>
      <p:pic>
        <p:nvPicPr>
          <p:cNvPr id="17412" name="Picture 5" descr="C:\Documents and Settings\IRyabushkina\Мои документы\Мои рисунки\entreprise_fotolia_7003414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95300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1676400" y="838200"/>
            <a:ext cx="6096000" cy="1600200"/>
          </a:xfrm>
          <a:prstGeom prst="ellipse">
            <a:avLst/>
          </a:prstGeom>
          <a:solidFill>
            <a:schemeClr val="accent1"/>
          </a:solidFill>
          <a:ln w="12700" cmpd="dbl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>
              <a:latin typeface="Garamond" pitchFamily="18" charset="0"/>
            </a:endParaRP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4953000" cy="12192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27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1676400" y="2286000"/>
            <a:ext cx="114300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6629400" y="2286000"/>
            <a:ext cx="91440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52400" y="2819400"/>
            <a:ext cx="2971800" cy="1676400"/>
          </a:xfrm>
          <a:prstGeom prst="ellipse">
            <a:avLst/>
          </a:prstGeom>
          <a:solidFill>
            <a:schemeClr val="accent1"/>
          </a:solidFill>
          <a:ln w="127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Garamond" pitchFamily="18" charset="0"/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5867400" y="2819400"/>
            <a:ext cx="2895600" cy="1752600"/>
          </a:xfrm>
          <a:prstGeom prst="ellipse">
            <a:avLst/>
          </a:prstGeom>
          <a:solidFill>
            <a:schemeClr val="accent1"/>
          </a:solidFill>
          <a:ln w="127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Garamond" pitchFamily="18" charset="0"/>
            </a:endParaRP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990600" y="2514600"/>
            <a:ext cx="1943100" cy="831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2700000" scaled="1"/>
              </a:gradFill>
              <a:latin typeface="Impact"/>
            </a:endParaRP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6248400" y="2667000"/>
            <a:ext cx="1971675" cy="914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endParaRPr lang="ru-RU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200400" y="3352800"/>
            <a:ext cx="25908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3048000" y="4038600"/>
            <a:ext cx="27432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WordArt 13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362200" y="4267200"/>
            <a:ext cx="426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 flipH="1">
            <a:off x="1447800" y="4191000"/>
            <a:ext cx="17526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>
            <a:off x="4495800" y="4191000"/>
            <a:ext cx="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>
            <a:off x="5791200" y="4191000"/>
            <a:ext cx="12954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Oval 19"/>
          <p:cNvSpPr>
            <a:spLocks noChangeArrowheads="1"/>
          </p:cNvSpPr>
          <p:nvPr/>
        </p:nvSpPr>
        <p:spPr bwMode="auto">
          <a:xfrm>
            <a:off x="381000" y="5257800"/>
            <a:ext cx="22860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Garamond" pitchFamily="18" charset="0"/>
            </a:endParaRPr>
          </a:p>
        </p:txBody>
      </p:sp>
      <p:sp>
        <p:nvSpPr>
          <p:cNvPr id="7185" name="Oval 20"/>
          <p:cNvSpPr>
            <a:spLocks noChangeArrowheads="1"/>
          </p:cNvSpPr>
          <p:nvPr/>
        </p:nvSpPr>
        <p:spPr bwMode="auto">
          <a:xfrm>
            <a:off x="6019800" y="5257800"/>
            <a:ext cx="2590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Garamond" pitchFamily="18" charset="0"/>
            </a:endParaRPr>
          </a:p>
        </p:txBody>
      </p:sp>
      <p:sp>
        <p:nvSpPr>
          <p:cNvPr id="7186" name="Oval 21"/>
          <p:cNvSpPr>
            <a:spLocks noChangeArrowheads="1"/>
          </p:cNvSpPr>
          <p:nvPr/>
        </p:nvSpPr>
        <p:spPr bwMode="auto">
          <a:xfrm>
            <a:off x="3124200" y="5257800"/>
            <a:ext cx="26670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Garamond" pitchFamily="18" charset="0"/>
            </a:endParaRPr>
          </a:p>
        </p:txBody>
      </p:sp>
      <p:sp>
        <p:nvSpPr>
          <p:cNvPr id="7187" name="WordArt 22"/>
          <p:cNvSpPr>
            <a:spLocks noChangeArrowheads="1" noChangeShapeType="1" noTextEdit="1"/>
          </p:cNvSpPr>
          <p:nvPr/>
        </p:nvSpPr>
        <p:spPr bwMode="auto">
          <a:xfrm>
            <a:off x="914400" y="5715000"/>
            <a:ext cx="1381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88" name="WordArt 23"/>
          <p:cNvSpPr>
            <a:spLocks noChangeArrowheads="1" noChangeShapeType="1" noTextEdit="1"/>
          </p:cNvSpPr>
          <p:nvPr/>
        </p:nvSpPr>
        <p:spPr bwMode="auto">
          <a:xfrm>
            <a:off x="3581400" y="5943600"/>
            <a:ext cx="18954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89" name="WordArt 24"/>
          <p:cNvSpPr>
            <a:spLocks noChangeArrowheads="1" noChangeShapeType="1" noTextEdit="1"/>
          </p:cNvSpPr>
          <p:nvPr/>
        </p:nvSpPr>
        <p:spPr bwMode="auto">
          <a:xfrm>
            <a:off x="6400800" y="5410200"/>
            <a:ext cx="236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7190" name="TextBox 24"/>
          <p:cNvSpPr txBox="1">
            <a:spLocks noChangeArrowheads="1"/>
          </p:cNvSpPr>
          <p:nvPr/>
        </p:nvSpPr>
        <p:spPr bwMode="auto">
          <a:xfrm>
            <a:off x="1828800" y="1219200"/>
            <a:ext cx="5715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Коммуникативная деятельность </a:t>
            </a:r>
          </a:p>
          <a:p>
            <a:pPr algn="ctr"/>
            <a:r>
              <a:rPr lang="ru-RU" sz="2800" b="1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обучении</a:t>
            </a:r>
          </a:p>
        </p:txBody>
      </p:sp>
      <p:sp>
        <p:nvSpPr>
          <p:cNvPr id="7191" name="TextBox 28"/>
          <p:cNvSpPr txBox="1">
            <a:spLocks noChangeArrowheads="1"/>
          </p:cNvSpPr>
          <p:nvPr/>
        </p:nvSpPr>
        <p:spPr bwMode="auto">
          <a:xfrm>
            <a:off x="533400" y="33528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Передача</a:t>
            </a:r>
          </a:p>
        </p:txBody>
      </p:sp>
      <p:sp>
        <p:nvSpPr>
          <p:cNvPr id="7192" name="TextBox 29"/>
          <p:cNvSpPr txBox="1">
            <a:spLocks noChangeArrowheads="1"/>
          </p:cNvSpPr>
          <p:nvPr/>
        </p:nvSpPr>
        <p:spPr bwMode="auto">
          <a:xfrm>
            <a:off x="6324600" y="33528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Усвоение</a:t>
            </a:r>
          </a:p>
        </p:txBody>
      </p:sp>
      <p:sp>
        <p:nvSpPr>
          <p:cNvPr id="7193" name="TextBox 30"/>
          <p:cNvSpPr txBox="1">
            <a:spLocks noChangeArrowheads="1"/>
          </p:cNvSpPr>
          <p:nvPr/>
        </p:nvSpPr>
        <p:spPr bwMode="auto">
          <a:xfrm>
            <a:off x="762000" y="57150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Объём</a:t>
            </a:r>
          </a:p>
        </p:txBody>
      </p:sp>
      <p:sp>
        <p:nvSpPr>
          <p:cNvPr id="7194" name="TextBox 31"/>
          <p:cNvSpPr txBox="1">
            <a:spLocks noChangeArrowheads="1"/>
          </p:cNvSpPr>
          <p:nvPr/>
        </p:nvSpPr>
        <p:spPr bwMode="auto">
          <a:xfrm>
            <a:off x="3352800" y="57150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</a:rPr>
              <a:t>Качество</a:t>
            </a:r>
          </a:p>
        </p:txBody>
      </p:sp>
      <p:sp>
        <p:nvSpPr>
          <p:cNvPr id="7195" name="TextBox 32"/>
          <p:cNvSpPr txBox="1">
            <a:spLocks noChangeArrowheads="1"/>
          </p:cNvSpPr>
          <p:nvPr/>
        </p:nvSpPr>
        <p:spPr bwMode="auto">
          <a:xfrm>
            <a:off x="6248400" y="54864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Отсутствие избыточности </a:t>
            </a:r>
          </a:p>
        </p:txBody>
      </p:sp>
      <p:sp>
        <p:nvSpPr>
          <p:cNvPr id="7196" name="TextBox 33"/>
          <p:cNvSpPr txBox="1">
            <a:spLocks noChangeArrowheads="1"/>
          </p:cNvSpPr>
          <p:nvPr/>
        </p:nvSpPr>
        <p:spPr bwMode="auto">
          <a:xfrm>
            <a:off x="3276600" y="3429000"/>
            <a:ext cx="2439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7696200" cy="7159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Из истории</a:t>
            </a:r>
            <a:endParaRPr lang="ru-RU" sz="28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676400"/>
            <a:ext cx="7772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Идея обучение в сотрудничестве 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cooperative learning)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появилась в 20-х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ХХ в.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Разработка технологии обучения в малых группах началась в 1970-е годы (элемент прагматического подхода в образовании Дж.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1980-е г.г. идеология обучения в сотрудничестве была разработана тремя группами американских педагогов (университет Дж.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Хопкинса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Р. Славин, университет Миннесота Р. Джонсон и Д.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Джонсонс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Калифорния – группа Дж. Аронсона) и группой Ш. Шаран из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Тель-Авивского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университета, Израиль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066800"/>
            <a:ext cx="7696200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u="sng" smtClean="0">
                <a:solidFill>
                  <a:srgbClr val="F59637"/>
                </a:solidFill>
                <a:latin typeface="Times New Roman" pitchFamily="18" charset="0"/>
                <a:cs typeface="Times New Roman" pitchFamily="18" charset="0"/>
              </a:rPr>
              <a:t>Главная идея</a:t>
            </a:r>
            <a:r>
              <a:rPr lang="ru-RU" sz="2800" smtClean="0">
                <a:solidFill>
                  <a:srgbClr val="F596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обучения в сотрудничестве – </a:t>
            </a:r>
            <a:r>
              <a:rPr lang="ru-RU" sz="2800" u="sng" smtClean="0">
                <a:solidFill>
                  <a:srgbClr val="FA9F44"/>
                </a:solidFill>
                <a:latin typeface="Times New Roman" pitchFamily="18" charset="0"/>
                <a:cs typeface="Times New Roman" pitchFamily="18" charset="0"/>
              </a:rPr>
              <a:t>учиться вместе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не просто что-то выполнять вместе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в сотрудничестве рассматривается как </a:t>
            </a:r>
            <a:r>
              <a:rPr lang="ru-RU" sz="2800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обучения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Он предусматривает совокупность некоторых приёмов, объединенных общей логикой познавательной и организационной деятельности учащихся, которая позволяет реализовать основополагающие принципы данного метода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924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b="1" dirty="0" smtClean="0">
                <a:solidFill>
                  <a:srgbClr val="FA9F44"/>
                </a:solidFill>
                <a:latin typeface="Times New Roman" pitchFamily="18" charset="0"/>
              </a:rPr>
              <a:t>ОБУЧЕНИЕ В МАЛЫХ ГРУППАХ СОТРУДНИЧЕСТВА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609600" y="3352800"/>
            <a:ext cx="2362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в команде </a:t>
            </a:r>
          </a:p>
          <a:p>
            <a:pPr algn="ctr">
              <a:spcBef>
                <a:spcPct val="20000"/>
              </a:spcBef>
            </a:pPr>
            <a:r>
              <a:rPr lang="ru-RU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(Р.Славин)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200400" y="3352800"/>
            <a:ext cx="2819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вместе </a:t>
            </a:r>
          </a:p>
          <a:p>
            <a:pPr algn="ctr">
              <a:spcBef>
                <a:spcPct val="20000"/>
              </a:spcBef>
            </a:pPr>
            <a:r>
              <a:rPr lang="ru-RU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(Д. Джонсон, Р.Джонсон)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6248400" y="3352800"/>
            <a:ext cx="2667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Групповые</a:t>
            </a:r>
          </a:p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исследования</a:t>
            </a:r>
          </a:p>
          <a:p>
            <a:pPr algn="ctr">
              <a:spcBef>
                <a:spcPct val="20000"/>
              </a:spcBef>
            </a:pPr>
            <a:r>
              <a:rPr lang="ru-RU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dirty="0" err="1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Шломо</a:t>
            </a:r>
            <a:r>
              <a:rPr lang="ru-RU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Шаран)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276600" y="5105400"/>
            <a:ext cx="2743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chemeClr val="bg1"/>
                </a:solidFill>
              </a:rPr>
              <a:t>Подумай - поделись</a:t>
            </a:r>
          </a:p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chemeClr val="bg1"/>
                </a:solidFill>
              </a:rPr>
              <a:t> с партнером</a:t>
            </a:r>
          </a:p>
          <a:p>
            <a:pPr algn="ctr">
              <a:spcBef>
                <a:spcPct val="20000"/>
              </a:spcBef>
            </a:pPr>
            <a:r>
              <a:rPr lang="ru-RU" dirty="0">
                <a:solidFill>
                  <a:schemeClr val="bg1"/>
                </a:solidFill>
              </a:rPr>
              <a:t>(Спенсер Каган)</a:t>
            </a:r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6248400" y="5105400"/>
            <a:ext cx="2667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экспертов</a:t>
            </a:r>
          </a:p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(«Пила»)</a:t>
            </a:r>
          </a:p>
          <a:p>
            <a:pPr algn="ctr">
              <a:spcBef>
                <a:spcPct val="20000"/>
              </a:spcBef>
            </a:pPr>
            <a:r>
              <a:rPr lang="ru-RU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dirty="0" err="1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Эл.Аронсон</a:t>
            </a:r>
            <a:r>
              <a:rPr lang="ru-RU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0248" name="AutoShape 16"/>
          <p:cNvSpPr>
            <a:spLocks noChangeArrowheads="1"/>
          </p:cNvSpPr>
          <p:nvPr/>
        </p:nvSpPr>
        <p:spPr bwMode="auto">
          <a:xfrm>
            <a:off x="4343400" y="2819400"/>
            <a:ext cx="381000" cy="533400"/>
          </a:xfrm>
          <a:prstGeom prst="upArrow">
            <a:avLst>
              <a:gd name="adj1" fmla="val 50000"/>
              <a:gd name="adj2" fmla="val 300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AutoShape 21"/>
          <p:cNvSpPr>
            <a:spLocks noChangeArrowheads="1"/>
          </p:cNvSpPr>
          <p:nvPr/>
        </p:nvSpPr>
        <p:spPr bwMode="auto">
          <a:xfrm>
            <a:off x="228600" y="4419600"/>
            <a:ext cx="838200" cy="762000"/>
          </a:xfrm>
          <a:prstGeom prst="curvedRightArrow">
            <a:avLst>
              <a:gd name="adj1" fmla="val 20000"/>
              <a:gd name="adj2" fmla="val 42324"/>
              <a:gd name="adj3" fmla="val 412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AutoShape 26"/>
          <p:cNvSpPr>
            <a:spLocks noChangeArrowheads="1"/>
          </p:cNvSpPr>
          <p:nvPr/>
        </p:nvSpPr>
        <p:spPr bwMode="auto">
          <a:xfrm>
            <a:off x="2286000" y="4419600"/>
            <a:ext cx="762000" cy="762000"/>
          </a:xfrm>
          <a:prstGeom prst="curvedLef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2971800" y="1752600"/>
            <a:ext cx="3276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10252" name="TextBox 15"/>
          <p:cNvSpPr txBox="1">
            <a:spLocks noChangeArrowheads="1"/>
          </p:cNvSpPr>
          <p:nvPr/>
        </p:nvSpPr>
        <p:spPr bwMode="auto">
          <a:xfrm>
            <a:off x="3124200" y="1905000"/>
            <a:ext cx="297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F7B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Малые группы сотрудничества</a:t>
            </a:r>
          </a:p>
        </p:txBody>
      </p:sp>
      <p:sp>
        <p:nvSpPr>
          <p:cNvPr id="17" name="Стрелка углом 16"/>
          <p:cNvSpPr/>
          <p:nvPr/>
        </p:nvSpPr>
        <p:spPr>
          <a:xfrm>
            <a:off x="1676400" y="2514600"/>
            <a:ext cx="1295400" cy="79216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071"/>
            </a:avLst>
          </a:prstGeom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углом 17"/>
          <p:cNvSpPr/>
          <p:nvPr/>
        </p:nvSpPr>
        <p:spPr>
          <a:xfrm flipH="1">
            <a:off x="6248400" y="2514600"/>
            <a:ext cx="1219200" cy="762000"/>
          </a:xfrm>
          <a:prstGeom prst="bentArrow">
            <a:avLst>
              <a:gd name="adj1" fmla="val 25000"/>
              <a:gd name="adj2" fmla="val 27926"/>
              <a:gd name="adj3" fmla="val 25000"/>
              <a:gd name="adj4" fmla="val 36728"/>
            </a:avLst>
          </a:prstGeom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343400" y="4343400"/>
            <a:ext cx="381000" cy="762000"/>
          </a:xfrm>
          <a:prstGeom prst="downArrow">
            <a:avLst/>
          </a:prstGeom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315200" y="4343400"/>
            <a:ext cx="381000" cy="762000"/>
          </a:xfrm>
          <a:prstGeom prst="downArrow">
            <a:avLst/>
          </a:prstGeom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7" name="Rectangle 7"/>
          <p:cNvSpPr>
            <a:spLocks noChangeArrowheads="1"/>
          </p:cNvSpPr>
          <p:nvPr/>
        </p:nvSpPr>
        <p:spPr bwMode="auto">
          <a:xfrm>
            <a:off x="381000" y="5105400"/>
            <a:ext cx="2743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endParaRPr lang="ru-RU" sz="120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ru-RU" sz="120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ru-RU" sz="120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1200">
                <a:solidFill>
                  <a:schemeClr val="bg1"/>
                </a:solidFill>
              </a:rPr>
              <a:t>Совместное обучение в малых </a:t>
            </a:r>
          </a:p>
          <a:p>
            <a:pPr marL="342900" indent="-342900">
              <a:spcBef>
                <a:spcPct val="20000"/>
              </a:spcBef>
            </a:pPr>
            <a:r>
              <a:rPr lang="ru-RU" sz="1200">
                <a:solidFill>
                  <a:schemeClr val="bg1"/>
                </a:solidFill>
              </a:rPr>
              <a:t>группах-командах</a:t>
            </a:r>
          </a:p>
          <a:p>
            <a:pPr marL="342900" indent="-342900">
              <a:spcBef>
                <a:spcPct val="20000"/>
              </a:spcBef>
            </a:pPr>
            <a:r>
              <a:rPr lang="ru-RU" sz="1200">
                <a:solidFill>
                  <a:schemeClr val="bg1"/>
                </a:solidFill>
              </a:rPr>
              <a:t>Обучение в команде на основе игры</a:t>
            </a:r>
          </a:p>
          <a:p>
            <a:pPr marL="342900" indent="-342900">
              <a:spcBef>
                <a:spcPct val="20000"/>
              </a:spcBef>
            </a:pPr>
            <a:r>
              <a:rPr lang="ru-RU" sz="1200">
                <a:solidFill>
                  <a:schemeClr val="bg1"/>
                </a:solidFill>
              </a:rPr>
              <a:t>Индивидуальное обучение в команде</a:t>
            </a:r>
          </a:p>
          <a:p>
            <a:pPr marL="342900" indent="-342900">
              <a:spcBef>
                <a:spcPct val="20000"/>
              </a:spcBef>
            </a:pPr>
            <a:r>
              <a:rPr lang="ru-RU" sz="1200">
                <a:solidFill>
                  <a:schemeClr val="bg1"/>
                </a:solidFill>
              </a:rPr>
              <a:t>Обучение в сотрудничестве  чтению и</a:t>
            </a:r>
          </a:p>
          <a:p>
            <a:pPr marL="342900" indent="-342900">
              <a:spcBef>
                <a:spcPct val="20000"/>
              </a:spcBef>
            </a:pPr>
            <a:r>
              <a:rPr lang="ru-RU" sz="1200">
                <a:solidFill>
                  <a:schemeClr val="bg1"/>
                </a:solidFill>
              </a:rPr>
              <a:t> творческому сочинению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120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ru-RU" sz="120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ru-RU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90600"/>
            <a:ext cx="79248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3000" b="1" dirty="0" smtClean="0">
                <a:solidFill>
                  <a:srgbClr val="FA9F44"/>
                </a:solidFill>
                <a:latin typeface="Times New Roman" pitchFamily="18" charset="0"/>
                <a:cs typeface="Times New Roman" pitchFamily="18" charset="0"/>
              </a:rPr>
              <a:t>Основная идея всех вариантов:</a:t>
            </a:r>
            <a:r>
              <a:rPr lang="ru-RU" sz="3000" dirty="0" smtClean="0">
                <a:solidFill>
                  <a:srgbClr val="FA9F4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981200"/>
            <a:ext cx="80010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общность цели и задач;</a:t>
            </a:r>
          </a:p>
          <a:p>
            <a:pPr eaLnBrk="1" hangingPunct="1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индивидуальная ответственность и равные возможности для всех учащихся;</a:t>
            </a:r>
          </a:p>
          <a:p>
            <a:pPr eaLnBrk="1" hangingPunct="1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накопительная оценка (построение собственного рейтинга ученика);</a:t>
            </a:r>
          </a:p>
          <a:p>
            <a:pPr eaLnBrk="1" hangingPunct="1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свободное общение в группе;</a:t>
            </a:r>
          </a:p>
          <a:p>
            <a:pPr eaLnBrk="1" hangingPunct="1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свободное общение с учителем.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066800"/>
            <a:ext cx="79248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3000" b="1" dirty="0" smtClean="0">
                <a:solidFill>
                  <a:srgbClr val="FA9F44"/>
                </a:solidFill>
                <a:latin typeface="Times New Roman" pitchFamily="18" charset="0"/>
                <a:cs typeface="Times New Roman" pitchFamily="18" charset="0"/>
              </a:rPr>
              <a:t>Признаки обучения в команде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905000"/>
            <a:ext cx="80010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Групповые цели</a:t>
            </a:r>
            <a:endParaRPr lang="en-US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Успех всей группы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сделать что-то вместе, а познать что-то вместе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Команда отвечает за каждого ученика</a:t>
            </a:r>
            <a:endParaRPr lang="en-US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Индивидуальная ответственность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Равные возможности для каждого ученика в достижении успеха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Групповые награды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Ученик соревнуется сам с собой</a:t>
            </a:r>
          </a:p>
          <a:p>
            <a:pPr eaLnBrk="1" hangingPunct="1">
              <a:lnSpc>
                <a:spcPct val="90000"/>
              </a:lnSpc>
            </a:pPr>
            <a:endParaRPr lang="ru-RU" sz="2400" b="1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14400"/>
            <a:ext cx="8077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2800" b="1" dirty="0" smtClean="0">
                <a:solidFill>
                  <a:srgbClr val="FA9F44"/>
                </a:solidFill>
                <a:latin typeface="Times New Roman" pitchFamily="18" charset="0"/>
              </a:rPr>
              <a:t>Как организовать обучение в малых группах?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752600"/>
            <a:ext cx="82296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</a:rPr>
              <a:t>1. </a:t>
            </a:r>
            <a:r>
              <a:rPr lang="ru-RU" sz="2400" smtClean="0">
                <a:solidFill>
                  <a:schemeClr val="bg1"/>
                </a:solidFill>
                <a:latin typeface="Times New Roman" pitchFamily="18" charset="0"/>
              </a:rPr>
              <a:t>Планировка помещения (не для «слушания», а для учения).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chemeClr val="bg1"/>
                </a:solidFill>
                <a:latin typeface="Times New Roman" pitchFamily="18" charset="0"/>
              </a:rPr>
              <a:t>2. Психологическая подготовка учеников (взаимодействовать в группе, работать активно, помогать друг другу, радоваться общим успехам).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chemeClr val="bg1"/>
                </a:solidFill>
                <a:latin typeface="Times New Roman" pitchFamily="18" charset="0"/>
              </a:rPr>
              <a:t>3. Чётко продуманный план урока.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chemeClr val="bg1"/>
                </a:solidFill>
                <a:latin typeface="Times New Roman" pitchFamily="18" charset="0"/>
              </a:rPr>
              <a:t>4. Ясная учебно-познавательная цель урока.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chemeClr val="bg1"/>
                </a:solidFill>
                <a:latin typeface="Times New Roman" pitchFamily="18" charset="0"/>
              </a:rPr>
              <a:t>5. Разнообразные виды деятельности на уроке.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chemeClr val="bg1"/>
                </a:solidFill>
                <a:latin typeface="Times New Roman" pitchFamily="18" charset="0"/>
              </a:rPr>
              <a:t>6. Широкий спектр средств обучения, учебных материалов.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chemeClr val="bg1"/>
                </a:solidFill>
                <a:latin typeface="Times New Roman" pitchFamily="18" charset="0"/>
              </a:rPr>
              <a:t>7. Разделение класса на группы (в зависимости от пунктов №3-6).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14400"/>
            <a:ext cx="80010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2800" b="1" dirty="0" smtClean="0">
                <a:solidFill>
                  <a:srgbClr val="FA9F44"/>
                </a:solidFill>
                <a:latin typeface="Times New Roman" pitchFamily="18" charset="0"/>
              </a:rPr>
              <a:t>Как организовать обучение в малых группах?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600200"/>
            <a:ext cx="77724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</a:rPr>
              <a:t>8. План работы для каждой группы, распределение обязанностей, «сценарий» работы.</a:t>
            </a:r>
          </a:p>
          <a:p>
            <a:pPr eaLnBrk="1" hangingPunct="1"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</a:rPr>
              <a:t>9. Оценка ставится одна на всю группу.</a:t>
            </a:r>
          </a:p>
          <a:p>
            <a:pPr eaLnBrk="1" hangingPunct="1"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</a:rPr>
              <a:t>10. Помощь группам со стороны учителя (в зависимости от группы, учитель направляет её работу или просто консультирует).</a:t>
            </a:r>
          </a:p>
          <a:p>
            <a:pPr eaLnBrk="1" hangingPunct="1"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</a:rPr>
              <a:t>11. Активное общение в группах и с учителем, организация дискуссий.</a:t>
            </a:r>
          </a:p>
          <a:p>
            <a:pPr eaLnBrk="1" hangingPunct="1"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</a:rPr>
              <a:t>12. Интеграция работы групп в обычную сетку урока самыми разными способами.</a:t>
            </a:r>
          </a:p>
          <a:p>
            <a:pPr eaLnBrk="1" hangingPunct="1"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</a:rPr>
              <a:t>13. Задача учителя </a:t>
            </a:r>
            <a:r>
              <a:rPr lang="ru-RU" sz="2400" u="sng" dirty="0" smtClean="0">
                <a:solidFill>
                  <a:srgbClr val="F68D36"/>
                </a:solidFill>
                <a:latin typeface="Times New Roman" pitchFamily="18" charset="0"/>
              </a:rPr>
              <a:t>не «уличить»</a:t>
            </a:r>
            <a:r>
              <a:rPr lang="ru-RU" sz="2400" dirty="0" smtClean="0">
                <a:solidFill>
                  <a:srgbClr val="F68D36"/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</a:rPr>
              <a:t>ученика в незнании или неумении, а </a:t>
            </a:r>
            <a:r>
              <a:rPr lang="ru-RU" sz="2400" u="sng" dirty="0" smtClean="0">
                <a:solidFill>
                  <a:srgbClr val="F68D36"/>
                </a:solidFill>
                <a:latin typeface="Times New Roman" pitchFamily="18" charset="0"/>
              </a:rPr>
              <a:t>«научить».</a:t>
            </a:r>
          </a:p>
          <a:p>
            <a:pPr eaLnBrk="1" hangingPunct="1">
              <a:buFontTx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</TotalTime>
  <Words>630</Words>
  <Application>Microsoft Office PowerPoint</Application>
  <PresentationFormat>Экран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14_Тема Office</vt:lpstr>
      <vt:lpstr>«Обучение в сотрудничестве»</vt:lpstr>
      <vt:lpstr>Слайд 2</vt:lpstr>
      <vt:lpstr>Из истории</vt:lpstr>
      <vt:lpstr>Слайд 4</vt:lpstr>
      <vt:lpstr>ОБУЧЕНИЕ В МАЛЫХ ГРУППАХ СОТРУДНИЧЕСТВА</vt:lpstr>
      <vt:lpstr>Основная идея всех вариантов: </vt:lpstr>
      <vt:lpstr>Признаки обучения в команде</vt:lpstr>
      <vt:lpstr>Как организовать обучение в малых группах?</vt:lpstr>
      <vt:lpstr>Как организовать обучение в малых группах?</vt:lpstr>
      <vt:lpstr>Слайд 10</vt:lpstr>
      <vt:lpstr>Особенности метода «Ажурная пила» </vt:lpstr>
      <vt:lpstr>Организация урока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IRyabushkina</cp:lastModifiedBy>
  <cp:revision>61</cp:revision>
  <cp:lastPrinted>1601-01-01T00:00:00Z</cp:lastPrinted>
  <dcterms:created xsi:type="dcterms:W3CDTF">1601-01-01T00:00:00Z</dcterms:created>
  <dcterms:modified xsi:type="dcterms:W3CDTF">2013-02-27T10:53:22Z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